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1897969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274910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112961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3465431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409636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E5975DA-CC37-4DFB-B19E-5BE600076C72}"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3852283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E5975DA-CC37-4DFB-B19E-5BE600076C72}" type="datetimeFigureOut">
              <a:rPr lang="ar-IQ" smtClean="0"/>
              <a:t>11/10/1441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40300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E5975DA-CC37-4DFB-B19E-5BE600076C72}" type="datetimeFigureOut">
              <a:rPr lang="ar-IQ" smtClean="0"/>
              <a:t>11/10/1441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2482887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E5975DA-CC37-4DFB-B19E-5BE600076C72}" type="datetimeFigureOut">
              <a:rPr lang="ar-IQ" smtClean="0"/>
              <a:t>11/10/1441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374465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5975DA-CC37-4DFB-B19E-5BE600076C72}"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353051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E5975DA-CC37-4DFB-B19E-5BE600076C72}"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EC5631F-7EE3-4084-8890-68CDD3A0A88A}" type="slidenum">
              <a:rPr lang="ar-IQ" smtClean="0"/>
              <a:t>‹#›</a:t>
            </a:fld>
            <a:endParaRPr lang="ar-IQ"/>
          </a:p>
        </p:txBody>
      </p:sp>
    </p:spTree>
    <p:extLst>
      <p:ext uri="{BB962C8B-B14F-4D97-AF65-F5344CB8AC3E}">
        <p14:creationId xmlns:p14="http://schemas.microsoft.com/office/powerpoint/2010/main" val="285483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5975DA-CC37-4DFB-B19E-5BE600076C72}" type="datetimeFigureOut">
              <a:rPr lang="ar-IQ" smtClean="0"/>
              <a:t>11/10/1441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C5631F-7EE3-4084-8890-68CDD3A0A88A}" type="slidenum">
              <a:rPr lang="ar-IQ" smtClean="0"/>
              <a:t>‹#›</a:t>
            </a:fld>
            <a:endParaRPr lang="ar-IQ"/>
          </a:p>
        </p:txBody>
      </p:sp>
    </p:spTree>
    <p:extLst>
      <p:ext uri="{BB962C8B-B14F-4D97-AF65-F5344CB8AC3E}">
        <p14:creationId xmlns:p14="http://schemas.microsoft.com/office/powerpoint/2010/main" val="1685259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تقرير مدقق الحسابات </a:t>
            </a:r>
            <a:endParaRPr lang="ar-IQ" dirty="0"/>
          </a:p>
        </p:txBody>
      </p:sp>
      <p:sp>
        <p:nvSpPr>
          <p:cNvPr id="3" name="مستطيل 2"/>
          <p:cNvSpPr/>
          <p:nvPr/>
        </p:nvSpPr>
        <p:spPr>
          <a:xfrm>
            <a:off x="899592" y="1166843"/>
            <a:ext cx="7704856" cy="4154984"/>
          </a:xfrm>
          <a:prstGeom prst="rect">
            <a:avLst/>
          </a:prstGeom>
        </p:spPr>
        <p:txBody>
          <a:bodyPr wrap="square">
            <a:spAutoFit/>
          </a:bodyPr>
          <a:lstStyle/>
          <a:p>
            <a:pPr algn="just"/>
            <a:r>
              <a:rPr lang="ar-IQ" sz="2400" dirty="0" smtClean="0"/>
              <a:t>يعد مراقب الحسابات الخارجي المستقل التقرير عن مراجعة القوائم المالية للشركة  وقد يضطر وفق ظروف العمل  ابدأ الرأي عن القوائم و الإفصاح في تقريره ليظهر التقرير به بعض الآراء التالية :</a:t>
            </a:r>
          </a:p>
          <a:p>
            <a:pPr algn="just"/>
            <a:endParaRPr lang="ar-IQ" sz="2400" dirty="0" smtClean="0"/>
          </a:p>
          <a:p>
            <a:pPr algn="just"/>
            <a:r>
              <a:rPr lang="ar-IQ" sz="2400" dirty="0" smtClean="0"/>
              <a:t>1- الرأي  بدون تحفظ  ( رأي نظيف) </a:t>
            </a:r>
            <a:r>
              <a:rPr lang="en-US" sz="2400" dirty="0" smtClean="0"/>
              <a:t>Unqualified Opinion</a:t>
            </a:r>
          </a:p>
          <a:p>
            <a:pPr algn="just"/>
            <a:endParaRPr lang="en-US" sz="2400" dirty="0" smtClean="0"/>
          </a:p>
          <a:p>
            <a:pPr algn="just"/>
            <a:r>
              <a:rPr lang="en-US" sz="2400" dirty="0" smtClean="0"/>
              <a:t>-2 </a:t>
            </a:r>
            <a:r>
              <a:rPr lang="ar-IQ" sz="2400" dirty="0" smtClean="0"/>
              <a:t>الرأي بتحفظ ( رأي مقيد ) </a:t>
            </a:r>
            <a:r>
              <a:rPr lang="en-US" sz="2400" dirty="0" smtClean="0"/>
              <a:t>Qualified Opinion           </a:t>
            </a:r>
          </a:p>
          <a:p>
            <a:pPr algn="just"/>
            <a:endParaRPr lang="en-US" sz="2400" dirty="0" smtClean="0"/>
          </a:p>
          <a:p>
            <a:pPr algn="just"/>
            <a:r>
              <a:rPr lang="en-US" sz="2400" dirty="0"/>
              <a:t>3</a:t>
            </a:r>
            <a:r>
              <a:rPr lang="ar-IQ" sz="2400" dirty="0" smtClean="0"/>
              <a:t>- الرأي السلبي ( المعاكس )         </a:t>
            </a:r>
            <a:r>
              <a:rPr lang="en-US" sz="2400" dirty="0" smtClean="0"/>
              <a:t>Adverse Opinion</a:t>
            </a:r>
          </a:p>
          <a:p>
            <a:pPr algn="just"/>
            <a:endParaRPr lang="en-US" sz="2400" dirty="0" smtClean="0"/>
          </a:p>
          <a:p>
            <a:pPr algn="just"/>
            <a:r>
              <a:rPr lang="en-US" sz="2400" dirty="0"/>
              <a:t>4</a:t>
            </a:r>
            <a:r>
              <a:rPr lang="ar-IQ" sz="2400" dirty="0" smtClean="0"/>
              <a:t>- الامتناع عن إبداء الرأي           </a:t>
            </a:r>
            <a:r>
              <a:rPr lang="en-US" sz="2400" dirty="0" smtClean="0"/>
              <a:t>Disclaimer’s Opinion</a:t>
            </a:r>
            <a:endParaRPr lang="ar-IQ" sz="2400" dirty="0"/>
          </a:p>
        </p:txBody>
      </p:sp>
    </p:spTree>
    <p:extLst>
      <p:ext uri="{BB962C8B-B14F-4D97-AF65-F5344CB8AC3E}">
        <p14:creationId xmlns:p14="http://schemas.microsoft.com/office/powerpoint/2010/main" val="57862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0"/>
            <a:ext cx="8568952" cy="6863417"/>
          </a:xfrm>
          <a:prstGeom prst="rect">
            <a:avLst/>
          </a:prstGeom>
        </p:spPr>
        <p:txBody>
          <a:bodyPr wrap="square">
            <a:spAutoFit/>
          </a:bodyPr>
          <a:lstStyle/>
          <a:p>
            <a:pPr algn="just"/>
            <a:r>
              <a:rPr lang="ar-IQ" sz="2200" dirty="0" smtClean="0"/>
              <a:t>1- تقرير غير متحفظ :</a:t>
            </a:r>
          </a:p>
          <a:p>
            <a:pPr algn="just"/>
            <a:r>
              <a:rPr lang="ar-IQ" sz="2200" dirty="0" smtClean="0"/>
              <a:t>يصدر مدقق الحسابات تقرير غير متحفظ عندما يقتنع بأن القوائم المالية تعبر بعدالة ووضوح في كل جوانبها الهامة عن المركز المالي ونتائج الاعمال والتدفقات النقدية للمنشأة طبقا لمعايير المحاسبية  .</a:t>
            </a:r>
          </a:p>
          <a:p>
            <a:pPr algn="just"/>
            <a:r>
              <a:rPr lang="ar-IQ" sz="2200" dirty="0" smtClean="0"/>
              <a:t>2 - تقرير متحفظ :</a:t>
            </a:r>
          </a:p>
          <a:p>
            <a:pPr algn="just"/>
            <a:r>
              <a:rPr lang="ar-IQ" sz="2200" dirty="0" smtClean="0"/>
              <a:t>يصدر مدقق الحسابات تقرير متحفظ نتيجة وجود قيود على نطاق عمل المراجعة ، او عدم الالتزام بالمعايير المحاسبية ، او عدم كفاية الافصاح في القوائم المالية ويشترط لقيام مدقق الحسابات بإصدار تقرير متحفظ أن يكون رغم ذلك مازال مقتنعاً بأن القوائم المالية تعبر بعدالة ووضوح في كل جوانبها الهامة عن المركز المالي ونتائج الأعمال والتدفقات النقدية للمنشأة طبقا لمعايير المحاسبية ، ويمكن أن يأخذ التقرير المتحفظ تحفظ في كلا من فقرتي النطاق والرأي أو تحفظ في فقرة الرأي فقط .</a:t>
            </a:r>
          </a:p>
          <a:p>
            <a:pPr algn="just"/>
            <a:r>
              <a:rPr lang="ar-IQ" sz="2200" dirty="0" smtClean="0"/>
              <a:t>3 - تقرير متضمن رأى عكسي :</a:t>
            </a:r>
          </a:p>
          <a:p>
            <a:pPr algn="just"/>
            <a:r>
              <a:rPr lang="ar-IQ" sz="2200" dirty="0" smtClean="0"/>
              <a:t>يصدر مدقق الحسابات تقرير يتضمن رأى عكسي أو سلبى عندما يخلص بأن القوائم المالية ككل محرفة تحريفاً جوهرياً أو مضللة بحيث أصبحت لا تعبر بعدالة ووضوح عن المركز المالي ونتائج الاعمال والتدفقات النقدية </a:t>
            </a:r>
            <a:r>
              <a:rPr lang="ar-IQ" sz="2200" dirty="0" err="1" smtClean="0"/>
              <a:t>للمنشأه</a:t>
            </a:r>
            <a:r>
              <a:rPr lang="ar-IQ" sz="2200" dirty="0" smtClean="0"/>
              <a:t> ، وفى الواقع هذا النوع من التقارير غير شائع الاستخدام ونادراً ما يتم اصداره .</a:t>
            </a:r>
          </a:p>
          <a:p>
            <a:pPr algn="just"/>
            <a:r>
              <a:rPr lang="ar-IQ" sz="2200" dirty="0" smtClean="0"/>
              <a:t>4 - تقرير متضمن الامتناع عن إبداء الرأي :</a:t>
            </a:r>
          </a:p>
          <a:p>
            <a:pPr algn="just"/>
            <a:r>
              <a:rPr lang="ar-IQ" sz="2200" dirty="0" smtClean="0"/>
              <a:t>يقوم مدقق الحسابات بالامتناع عن إبداء الرأي في حالة وجود قيود جوهرية على نطاق المراجعة وشاملة للدرجة التي يجد فيها مدقق الحسابات نفسه غير قادر على الحصول على أدلة مراجعة كافية وملائمة ومن ثم يصبح غير قادر على إبداء رأى على القوائم المالية .</a:t>
            </a:r>
            <a:endParaRPr lang="ar-IQ" sz="2200" dirty="0"/>
          </a:p>
        </p:txBody>
      </p:sp>
    </p:spTree>
    <p:extLst>
      <p:ext uri="{BB962C8B-B14F-4D97-AF65-F5344CB8AC3E}">
        <p14:creationId xmlns:p14="http://schemas.microsoft.com/office/powerpoint/2010/main" val="688199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548680"/>
            <a:ext cx="8136904" cy="5262979"/>
          </a:xfrm>
          <a:prstGeom prst="rect">
            <a:avLst/>
          </a:prstGeom>
        </p:spPr>
        <p:txBody>
          <a:bodyPr wrap="square">
            <a:spAutoFit/>
          </a:bodyPr>
          <a:lstStyle/>
          <a:p>
            <a:r>
              <a:rPr lang="ar-IQ" sz="2800" b="1" dirty="0" smtClean="0"/>
              <a:t>عناصر تقرير المدقق :   </a:t>
            </a:r>
          </a:p>
          <a:p>
            <a:r>
              <a:rPr lang="ar-IQ" sz="2800" dirty="0" smtClean="0"/>
              <a:t>العناصر </a:t>
            </a:r>
            <a:r>
              <a:rPr lang="ar-IQ" sz="2800" dirty="0"/>
              <a:t>الرئيسية لتقرير مراقب الحسابات طبقا لمعايير </a:t>
            </a:r>
            <a:r>
              <a:rPr lang="ar-IQ" sz="2800" dirty="0" smtClean="0"/>
              <a:t>التدقيق :</a:t>
            </a:r>
            <a:endParaRPr lang="ar-IQ" sz="2800" dirty="0"/>
          </a:p>
          <a:p>
            <a:r>
              <a:rPr lang="ar-IQ" sz="2800" dirty="0"/>
              <a:t>1 - عنوان التقرير</a:t>
            </a:r>
          </a:p>
          <a:p>
            <a:r>
              <a:rPr lang="ar-IQ" sz="2800" dirty="0"/>
              <a:t>2 - الموجة اليهم التقرير</a:t>
            </a:r>
          </a:p>
          <a:p>
            <a:r>
              <a:rPr lang="ar-IQ" sz="2800" dirty="0"/>
              <a:t>3 - الفقرة الافتتاحية</a:t>
            </a:r>
          </a:p>
          <a:p>
            <a:r>
              <a:rPr lang="ar-IQ" sz="2800" dirty="0"/>
              <a:t>4 - مسئولية الادارة عن القوائم المالية</a:t>
            </a:r>
          </a:p>
          <a:p>
            <a:r>
              <a:rPr lang="ar-IQ" sz="2800" dirty="0"/>
              <a:t>5 - مسئولية </a:t>
            </a:r>
            <a:r>
              <a:rPr lang="ar-IQ" sz="2800" dirty="0" smtClean="0"/>
              <a:t>مدقق </a:t>
            </a:r>
            <a:r>
              <a:rPr lang="ar-IQ" sz="2800" dirty="0"/>
              <a:t>الحسابات</a:t>
            </a:r>
          </a:p>
          <a:p>
            <a:r>
              <a:rPr lang="ar-IQ" sz="2800" dirty="0"/>
              <a:t>6 - فقرة </a:t>
            </a:r>
            <a:r>
              <a:rPr lang="ar-IQ" sz="2800" dirty="0" smtClean="0"/>
              <a:t>الرأي</a:t>
            </a:r>
            <a:endParaRPr lang="ar-IQ" sz="2800" dirty="0"/>
          </a:p>
          <a:p>
            <a:r>
              <a:rPr lang="ar-IQ" sz="2800" dirty="0"/>
              <a:t>7 - </a:t>
            </a:r>
            <a:r>
              <a:rPr lang="ar-IQ" sz="2800" dirty="0" smtClean="0"/>
              <a:t>أي </a:t>
            </a:r>
            <a:r>
              <a:rPr lang="ar-IQ" sz="2800" dirty="0"/>
              <a:t>متطلبات الزامية </a:t>
            </a:r>
            <a:r>
              <a:rPr lang="ar-IQ" sz="2800" dirty="0" smtClean="0"/>
              <a:t>آخري</a:t>
            </a:r>
            <a:endParaRPr lang="ar-IQ" sz="2800" dirty="0"/>
          </a:p>
          <a:p>
            <a:r>
              <a:rPr lang="ar-IQ" sz="2800" dirty="0"/>
              <a:t>8 - توقيع </a:t>
            </a:r>
            <a:r>
              <a:rPr lang="ar-IQ" sz="2800" dirty="0" smtClean="0"/>
              <a:t>مدقق </a:t>
            </a:r>
            <a:r>
              <a:rPr lang="ar-IQ" sz="2800" dirty="0"/>
              <a:t>الحسابات</a:t>
            </a:r>
          </a:p>
          <a:p>
            <a:r>
              <a:rPr lang="ar-IQ" sz="2800" dirty="0"/>
              <a:t>9 - تاريخ تقرير </a:t>
            </a:r>
            <a:r>
              <a:rPr lang="ar-IQ" sz="2800" dirty="0" smtClean="0"/>
              <a:t>مدقق </a:t>
            </a:r>
            <a:r>
              <a:rPr lang="ar-IQ" sz="2800" dirty="0"/>
              <a:t>الحسابات</a:t>
            </a:r>
          </a:p>
          <a:p>
            <a:r>
              <a:rPr lang="ar-IQ" sz="2800" dirty="0"/>
              <a:t>10 - عنوان </a:t>
            </a:r>
            <a:r>
              <a:rPr lang="ar-IQ" sz="2800" dirty="0" smtClean="0"/>
              <a:t>مدقق </a:t>
            </a:r>
            <a:r>
              <a:rPr lang="ar-IQ" sz="2800" dirty="0"/>
              <a:t>الحسابات</a:t>
            </a:r>
          </a:p>
        </p:txBody>
      </p:sp>
    </p:spTree>
    <p:extLst>
      <p:ext uri="{BB962C8B-B14F-4D97-AF65-F5344CB8AC3E}">
        <p14:creationId xmlns:p14="http://schemas.microsoft.com/office/powerpoint/2010/main" val="37017614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364</Words>
  <Application>Microsoft Office PowerPoint</Application>
  <PresentationFormat>عرض على الشاشة (3:4)‏</PresentationFormat>
  <Paragraphs>30</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تقرير مدقق الحسابات </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3</cp:revision>
  <dcterms:created xsi:type="dcterms:W3CDTF">2020-06-02T16:45:53Z</dcterms:created>
  <dcterms:modified xsi:type="dcterms:W3CDTF">2020-06-02T17:16:29Z</dcterms:modified>
</cp:coreProperties>
</file>